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3" r:id="rId6"/>
    <p:sldId id="262" r:id="rId7"/>
    <p:sldId id="258" r:id="rId8"/>
    <p:sldId id="264" r:id="rId9"/>
    <p:sldId id="265" r:id="rId10"/>
    <p:sldId id="269" r:id="rId11"/>
    <p:sldId id="266" r:id="rId12"/>
    <p:sldId id="284" r:id="rId13"/>
    <p:sldId id="271" r:id="rId14"/>
    <p:sldId id="273" r:id="rId15"/>
    <p:sldId id="272" r:id="rId16"/>
    <p:sldId id="267" r:id="rId17"/>
    <p:sldId id="274" r:id="rId18"/>
    <p:sldId id="275" r:id="rId19"/>
    <p:sldId id="276" r:id="rId20"/>
    <p:sldId id="281" r:id="rId21"/>
    <p:sldId id="277" r:id="rId22"/>
    <p:sldId id="283" r:id="rId23"/>
    <p:sldId id="280" r:id="rId24"/>
    <p:sldId id="278" r:id="rId25"/>
    <p:sldId id="282" r:id="rId26"/>
    <p:sldId id="279" r:id="rId27"/>
    <p:sldId id="286" r:id="rId28"/>
    <p:sldId id="285" r:id="rId29"/>
    <p:sldId id="260" r:id="rId30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 varScale="1">
        <p:scale>
          <a:sx n="109" d="100"/>
          <a:sy n="109" d="100"/>
        </p:scale>
        <p:origin x="120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93CEAFEF-D834-49EB-A77B-83345F851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5F1788A5-C0DC-4854-9DA1-5799AAFF4F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BE138-59DE-4CCE-BC05-C8289F820A4F}" type="datetimeFigureOut">
              <a:rPr lang="hu-HU" smtClean="0"/>
              <a:t>2024. 12. 16.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AE3DD13-D879-441F-AE1C-6AD1662438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49FEA87-2B0D-4F9A-834F-E75A989411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EC7F-E669-4886-B0A7-2EB3B0147ED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3345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5DFAA-8151-43F1-8218-1A676C54611E}" type="datetimeFigureOut">
              <a:rPr lang="hu-HU" noProof="0" smtClean="0"/>
              <a:t>2024. 12. 16.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4CA7-A258-4620-B482-398C3E6E42F7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6441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191655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5B49F-CD04-B981-6856-B9A68CAD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824A95C-0FA8-8E33-F200-DE6F7BAFD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4F09FBC-EDCC-1E77-FA33-6D26839C5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53895F-86E4-5682-3F78-6BB74FBAB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49243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4555-E7FB-638A-01AB-A682FB49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639F6E71-D6CB-447A-65BB-B993A331B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078536F-A1DD-A100-4CD6-B94FA30B3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E2563A6-7991-2718-C43D-4C50F2019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891636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58A1-C183-94DC-516C-7BA7159E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F900A6E-6733-00B9-C0F1-7659D7076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AEB602D-020A-C1AD-8750-C3006D535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588C29-D080-619E-7196-BDA4F2E342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281438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CB97-9E3E-9417-B5F1-701F34143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C1590FC-2CC6-FFDE-5F73-1AEA84799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F63F31E-13D1-FEFF-E377-B41A8F0E2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638C33-9764-9EF2-0A08-70DF3D60B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65594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E184B-38D5-4725-7582-D78954652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0119662-926E-7AC3-9393-572A6B551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500F8B6C-D4EE-A0FA-75D0-E5B173135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F630B6C-A9A6-76D0-4F05-1E1544709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93400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AABC-C77B-0928-377C-D5547F9A1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BF7F4F2-C712-2B54-C08E-2EF732EF7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DB33C54C-21B8-99AC-32FB-3A32C2CD4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3CB80A-151A-CF7F-938F-A6BD5AD11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45901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9CDC0-08BF-2BBE-0E89-D881553C8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92B3D5F7-762E-1203-6636-D281632EEF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7581102-2582-9622-4764-BEF98F9C7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920FA75-947C-36E4-D726-8BF3B400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56361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22325-FA55-0A91-2438-16FAB3C5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6F62B9D-017A-A2D1-38B3-3615DC9B6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A5351DB-3372-34E2-1922-699D2B994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A27C58-6221-0561-468E-C01BE9167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717964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DEABE-83F7-39FB-BFA2-CE12841C2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6BA799F-56E8-6A6F-B5BE-CEC5C17DF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8604D98C-CA74-C2AD-01C9-AFD8F095E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E76281-BEF6-3129-ACF9-0B3BC62FD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69007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33898-AC9A-855A-4470-038583629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DBF7E5D-51A3-A09D-B75F-88884FF17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E9F8A53-3851-47AE-264D-1516E68FF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591827C-12CD-E9AF-ADCD-520A1E546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19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586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5A16-2EE7-564F-E402-36768974B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0081C49C-869A-184E-870E-1BA701283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FC79EF27-0460-4537-BAD0-186776420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EDEACD-9550-E65E-E75F-4370A98C2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68781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53DE4-E1EC-CE78-AD07-DC929AA9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77C617E-4BF7-A038-09E3-11E35192C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D45B941-E76F-758C-2573-0C9C401A0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71678F-4EE4-5CBA-C559-30E2244CD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20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29380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44995-D09B-A778-5BF7-12EB0250C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FB4B1110-3F11-54BA-0799-7B1783E81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D4A28DD-7107-7514-7603-44D2FBE53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3654A4-691C-9B0D-E4D7-715AC3A68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21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357011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4C80-1A7C-83A6-70C4-B438BC1BD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9831B35-04FD-8F88-4504-E80E61C78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8979B1F-6A5F-04B2-D0B1-0F678B8BC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3B446CC-8387-1900-3EA6-E139E022E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22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97455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CB624-FF0B-FBF7-8570-996D4D88E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06A09B9-42C0-CD0E-C26C-A561D4981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C65EEC1-981E-86C1-98E4-D51FF8430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4D1BC8B-C97A-0D76-68EC-AF5BE444B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688268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58C9-5D53-E6B6-02DE-77A4888F2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8806847-B4C7-01DE-9134-677EFC437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DC0DFD4-51D0-F0EB-5CC5-0098D24D9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F698E58-F7F6-1FA7-7DC4-DD932FB05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50198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A8EA-E921-4FCA-099C-CED2DA1A5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4788A9C7-0029-3DF1-F9DE-1E4F2362C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DDA2818-B1A3-8714-BB5C-9CA8C1CBA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B5ED5F0-8CAA-1D91-6704-3C75372E7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697364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26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12866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FA69-71A5-A521-D788-AA97CDE52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18ADB80E-A295-5571-7018-D6609CBA8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B7862589-780C-52F5-61FB-B48174021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6642CC-A7BF-9281-3136-A822A2EEA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3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865499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4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260970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70934-8F93-C665-7854-82FFA890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D7D7FB0F-F245-AEEC-86DC-74D4FE4C3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546E82D-BA2D-F62C-C411-C6A58104C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7015280-C1EF-51CB-9F89-DB99B4D7C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5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30028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2A7DD-24D4-CA34-7447-5BA981ED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BC07326F-03E6-D41E-30F9-2E08CA27D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1AFDCBBE-7624-BFCE-A766-C8E06909D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1E47F6B-A261-462B-48D7-65EFC995F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6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40241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440C0-E2E2-8F3E-1347-5BA44D77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8D106E5-B138-F960-A575-BEFC531B7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4C417334-377A-D9C0-C573-D6FC744D8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33BC4DB-B98E-CE8A-0F40-4A4E0BE30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7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2907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A79-502E-F7BD-BF57-4030886B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C146FBBA-3E8D-E23A-C4A5-193932B30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E14CA6A7-3747-14E6-BA14-82312FA0C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6B4950F-3102-3300-63C0-71F076E9A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8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99799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7E5D-01B1-8D66-BFC9-A8A123F01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7718DA34-850A-3E7B-C784-B04058647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C198284-DE92-34B8-DC7E-30DA9EC43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1D1602E-3B5B-A53B-9E55-AF2F3CC38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24CA7-A258-4620-B482-398C3E6E42F7}" type="slidenum">
              <a:rPr lang="hu-HU" noProof="0" smtClean="0"/>
              <a:t>9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53291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dirty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FB1095E-0207-45C6-91A7-AA5C0ECAF77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9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80CFC7-DFD9-4A70-AE92-50385801C1DB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F943764-A5EE-4C69-9C74-87A2F85F0CB0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E1A8F9-3D3D-4792-AC4D-78355299A20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286372C-2F48-413B-AB87-E0AE7CDBEFBC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10CA00-3C78-4E80-BDC4-943FCC4AA20A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B5506-EDF0-4C3A-B830-BBF3F054EE2B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36568C-8A71-4DEA-B6D3-725EA2FE6A31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Téglalap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8" name="Cím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 dirty="0"/>
              <a:t>Mintacím stílusának szerkesztése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F22219-BD99-403B-B9A4-C6480A94D55D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u-HU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B473D03-A039-40EB-A341-F1ED0C939856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dirty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667C1-242F-4547-A9A6-B56F8576423E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dirty="0"/>
              <a:t>Mintaszöveg szerkesztése</a:t>
            </a:r>
          </a:p>
          <a:p>
            <a:pPr lvl="1" rtl="0"/>
            <a:r>
              <a:rPr lang="hu-HU" dirty="0"/>
              <a:t>Második szint</a:t>
            </a:r>
          </a:p>
          <a:p>
            <a:pPr lvl="2" rtl="0"/>
            <a:r>
              <a:rPr lang="hu-HU" dirty="0"/>
              <a:t>Harmadik szint</a:t>
            </a:r>
          </a:p>
          <a:p>
            <a:pPr lvl="3" rtl="0"/>
            <a:r>
              <a:rPr lang="hu-HU" dirty="0"/>
              <a:t>Negyedik szint</a:t>
            </a:r>
          </a:p>
          <a:p>
            <a:pPr lvl="4" rtl="0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7277D6DF-4495-474C-81A8-48F6F365AB90}" type="datetime1">
              <a:rPr lang="hu-HU" smtClean="0"/>
              <a:t>2024. 12. 16.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. kép" descr="Digitális kapcsolatok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hu-HU" sz="4400" dirty="0">
                <a:solidFill>
                  <a:schemeClr val="bg1"/>
                </a:solidFill>
              </a:rPr>
              <a:t>Adat Elemzés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hu-HU" dirty="0">
                <a:solidFill>
                  <a:srgbClr val="7CEBFF"/>
                </a:solidFill>
              </a:rPr>
              <a:t>Antus Zsuzsanna,  Ármós Richárd Levente,  Bognár Bence  Kovács Adél,  Kunstár Mihály Pál , Papp Zsombor Mátyás,  Volek Éva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470A-35E2-B8DC-629F-1E330916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4A66A7-FE3F-C39B-E56B-392B8455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kumimoji="0" lang="hu-HU" altLang="hu-H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Boxplot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3B3D81-1EA4-179E-DCC0-4F6DCF0B34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27106" y="2227263"/>
            <a:ext cx="5330738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132F8-9344-E24F-DED3-645F23AF8FBE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Kombinált változat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EF4186-8573-F82D-CFE4-8B989C8086C9}"/>
              </a:ext>
            </a:extLst>
          </p:cNvPr>
          <p:cNvSpPr txBox="1"/>
          <p:nvPr/>
        </p:nvSpPr>
        <p:spPr>
          <a:xfrm>
            <a:off x="6341166" y="2341100"/>
            <a:ext cx="648693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sns.boxplot() metódust használja a numerikus oszlopokra.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ábra egy tengelyen több oszlopot is tartalmazhat.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F37D8-EED1-73F7-163D-7829ED6859F5}"/>
              </a:ext>
            </a:extLst>
          </p:cNvPr>
          <p:cNvSpPr txBox="1"/>
          <p:nvPr/>
        </p:nvSpPr>
        <p:spPr>
          <a:xfrm>
            <a:off x="6341166" y="3398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sns.boxplot(data=numeric_data)</a:t>
            </a:r>
          </a:p>
          <a:p>
            <a:r>
              <a:rPr lang="hu-HU" dirty="0"/>
              <a:t>plt.title("Boxplot a numerikus oszlopokhoz")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D809E-5982-CAED-E5A9-0E3E148F9EC5}"/>
              </a:ext>
            </a:extLst>
          </p:cNvPr>
          <p:cNvSpPr txBox="1"/>
          <p:nvPr/>
        </p:nvSpPr>
        <p:spPr>
          <a:xfrm>
            <a:off x="6341166" y="5133928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sns.boxplot(x=combined_data[cat_col], y=combined_data[num_col])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3AB87-80A5-620A-B2E4-12214352B254}"/>
              </a:ext>
            </a:extLst>
          </p:cNvPr>
          <p:cNvSpPr txBox="1"/>
          <p:nvPr/>
        </p:nvSpPr>
        <p:spPr>
          <a:xfrm>
            <a:off x="6341166" y="4363575"/>
            <a:ext cx="50302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Egy numerikus és egy kategorikus változó viszonylatában is készít boxplotot.</a:t>
            </a:r>
          </a:p>
        </p:txBody>
      </p:sp>
    </p:spTree>
    <p:extLst>
      <p:ext uri="{BB962C8B-B14F-4D97-AF65-F5344CB8AC3E}">
        <p14:creationId xmlns:p14="http://schemas.microsoft.com/office/powerpoint/2010/main" val="291819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0F88C-006D-23F6-A0AF-DBB90CE2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F6988C-55CF-7F8B-5817-AB55482E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Oszlopdiagram (Bar Chart)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15EC5A-A1BA-C982-ADB6-2D463B1AB1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447543"/>
            <a:ext cx="5422900" cy="319322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D331E-9734-CA56-E455-39E7957EAB4C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kategorikus változók gyakoriságának vizualizálása.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228A0E-E4D5-7C5E-D424-A50C61A49E70}"/>
              </a:ext>
            </a:extLst>
          </p:cNvPr>
          <p:cNvSpPr txBox="1"/>
          <p:nvPr/>
        </p:nvSpPr>
        <p:spPr>
          <a:xfrm>
            <a:off x="6341166" y="2341100"/>
            <a:ext cx="648693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sns.countplot() metódust használja.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oszlopdiagramok tengelyeinek sorrendje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gyakoriság alapján rendezett.</a:t>
            </a:r>
            <a:endParaRPr kumimoji="0" lang="hu-HU" altLang="hu-H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9161D-9BE1-3533-E75B-0F79956B43C4}"/>
              </a:ext>
            </a:extLst>
          </p:cNvPr>
          <p:cNvSpPr txBox="1"/>
          <p:nvPr/>
        </p:nvSpPr>
        <p:spPr>
          <a:xfrm>
            <a:off x="6341166" y="4552666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sns.countplot(y=col, data=categorical_data, order=categorical_data[col].value_counts().index)</a:t>
            </a:r>
          </a:p>
        </p:txBody>
      </p:sp>
    </p:spTree>
    <p:extLst>
      <p:ext uri="{BB962C8B-B14F-4D97-AF65-F5344CB8AC3E}">
        <p14:creationId xmlns:p14="http://schemas.microsoft.com/office/powerpoint/2010/main" val="1623104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185FA-60FD-F246-2092-FD6F1154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04FC8B-D087-B4B1-F60F-70C55188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Kördiagram (Pie Chart)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0582DD-D55F-F536-824C-95D2E52BC3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410290" y="2227263"/>
            <a:ext cx="3764369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98F99-18B5-D0B9-27E7-791452E6FB72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kategóriák relatív arányait mutatja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112C8-F913-2A5E-C1B4-29C72E04B81B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Pandas value_counts() eredményeit vizualizálja plot(kind="pie") segítségével.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01AD1-6B7D-D340-66C7-14B031820861}"/>
              </a:ext>
            </a:extLst>
          </p:cNvPr>
          <p:cNvSpPr txBox="1"/>
          <p:nvPr/>
        </p:nvSpPr>
        <p:spPr>
          <a:xfrm>
            <a:off x="6341166" y="5133928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categorical_data</a:t>
            </a:r>
            <a:r>
              <a:rPr lang="en-US" dirty="0"/>
              <a:t>[col].</a:t>
            </a:r>
            <a:r>
              <a:rPr lang="en-US" dirty="0" err="1"/>
              <a:t>value_counts</a:t>
            </a:r>
            <a:r>
              <a:rPr lang="en-US" dirty="0"/>
              <a:t>().plot(kind="pie", </a:t>
            </a:r>
            <a:r>
              <a:rPr lang="en-US" dirty="0" err="1"/>
              <a:t>autopct</a:t>
            </a:r>
            <a:r>
              <a:rPr lang="en-US" dirty="0"/>
              <a:t>='%1.1f%%')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FE3A1-CA68-6741-C68F-DF2B3342A40D}"/>
              </a:ext>
            </a:extLst>
          </p:cNvPr>
          <p:cNvSpPr txBox="1"/>
          <p:nvPr/>
        </p:nvSpPr>
        <p:spPr>
          <a:xfrm>
            <a:off x="6341166" y="3307082"/>
            <a:ext cx="50302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kategóriák relatív arányának megjelenítése százalékos formában.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Kisebb számú kategóriák esetén hasznos.</a:t>
            </a: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kategóriák közötti relatív különbségek hangsúlyozására.</a:t>
            </a:r>
          </a:p>
        </p:txBody>
      </p:sp>
    </p:spTree>
    <p:extLst>
      <p:ext uri="{BB962C8B-B14F-4D97-AF65-F5344CB8AC3E}">
        <p14:creationId xmlns:p14="http://schemas.microsoft.com/office/powerpoint/2010/main" val="1341884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BF4B-57DE-8887-4A93-6733C8C2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2ED571-7F11-A7BE-D400-85AD2D9A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Vizualizációs lehetőségek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C2658D-5DE0-7966-2E6B-E64CF5CB5B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063262"/>
            <a:ext cx="4682637" cy="43836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60811-51E2-1E27-5D90-629ED8E18116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Kombinált diagramok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C0D019A-13EA-1924-1FAC-BE11A206E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5014" y="1614741"/>
            <a:ext cx="616634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Szórásdiagram (Scatter Plot): Két numerikus oszlop közötti kapcsolatot mutatja.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Páros diagram (Pair Plot): Több numerikus oszlop közötti kapcsolatot vizsgál.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Hőtérkép (Heatmap): Korrelációkat jelenít meg.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Boxplot kategória szerint: Egy numerikus oszlop eloszlását vizsgálja kategóriák szerint.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Csoportosított oszlopdiagram: Egy kategória szerinti numerikus oszlopok átlagai.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Két kategorikus változó diagramja: Halmozott oszlopdiagramot és hőtérképet készít két kategória viszonyáról. </a:t>
            </a:r>
          </a:p>
        </p:txBody>
      </p:sp>
    </p:spTree>
    <p:extLst>
      <p:ext uri="{BB962C8B-B14F-4D97-AF65-F5344CB8AC3E}">
        <p14:creationId xmlns:p14="http://schemas.microsoft.com/office/powerpoint/2010/main" val="112128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7E40C-C212-1DB4-8EA9-FEB7AE878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DA2519-29DB-F02D-5125-16C4FC22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Szórásdiagram (Scatter Plot)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B75AB7E-397F-88C4-E784-11DBC8DA4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413915"/>
            <a:ext cx="5422900" cy="32604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C3B7EC-570B-7083-0F69-B26874E23236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Két numerikus oszlop közötti kapcsolatot mutatja.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55F56-181B-7065-916F-86A344DA8455}"/>
              </a:ext>
            </a:extLst>
          </p:cNvPr>
          <p:cNvSpPr txBox="1"/>
          <p:nvPr/>
        </p:nvSpPr>
        <p:spPr>
          <a:xfrm>
            <a:off x="6341166" y="2341100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Seaborn sns.scatterplot() metódusát használja.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85B6-E1FE-13E7-3673-D8CDC9F1BF64}"/>
              </a:ext>
            </a:extLst>
          </p:cNvPr>
          <p:cNvSpPr txBox="1"/>
          <p:nvPr/>
        </p:nvSpPr>
        <p:spPr>
          <a:xfrm>
            <a:off x="6341166" y="5133928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sns.scatterplot</a:t>
            </a:r>
            <a:r>
              <a:rPr lang="en-US" dirty="0"/>
              <a:t>(x=</a:t>
            </a:r>
            <a:r>
              <a:rPr lang="en-US" dirty="0" err="1"/>
              <a:t>combined_data</a:t>
            </a:r>
            <a:r>
              <a:rPr lang="en-US" dirty="0"/>
              <a:t>[</a:t>
            </a:r>
            <a:r>
              <a:rPr lang="en-US" dirty="0" err="1"/>
              <a:t>x_col</a:t>
            </a:r>
            <a:r>
              <a:rPr lang="en-US" dirty="0"/>
              <a:t>], </a:t>
            </a:r>
            <a:endParaRPr lang="hu-HU" dirty="0"/>
          </a:p>
          <a:p>
            <a:r>
              <a:rPr lang="en-US" dirty="0"/>
              <a:t>y=</a:t>
            </a:r>
            <a:r>
              <a:rPr lang="en-US" dirty="0" err="1"/>
              <a:t>combined_data</a:t>
            </a:r>
            <a:r>
              <a:rPr lang="en-US" dirty="0"/>
              <a:t>[</a:t>
            </a:r>
            <a:r>
              <a:rPr lang="en-US" dirty="0" err="1"/>
              <a:t>y_col</a:t>
            </a:r>
            <a:r>
              <a:rPr lang="en-US" dirty="0"/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D83F5-9E54-8B03-67ED-B84B147BA830}"/>
              </a:ext>
            </a:extLst>
          </p:cNvPr>
          <p:cNvSpPr txBox="1"/>
          <p:nvPr/>
        </p:nvSpPr>
        <p:spPr>
          <a:xfrm>
            <a:off x="6341166" y="3307082"/>
            <a:ext cx="5030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A pontok eloszlásából következtethetünk a változók közötti viszonyra. </a:t>
            </a:r>
          </a:p>
          <a:p>
            <a:r>
              <a:rPr lang="hu-HU" dirty="0"/>
              <a:t>Regressziós vagy trendvizsgálatokhoz.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4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B836F-B429-5276-3BDE-50286AF16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E6AA4C-78E7-3E36-4A7C-73AD7811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kumimoji="0" lang="hu-HU" altLang="hu-H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Páros diagram (Pair Plot):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131B4D-BA53-5780-CCAD-8286E4EF25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510747" y="2227263"/>
            <a:ext cx="3563455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08515-2841-EBFC-C1AA-1A4AC0E86FDC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Több numerikus oszlop közötti kapcsolatot vizsgál.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B6B-4199-FC8F-589B-EF80DEF08B18}"/>
              </a:ext>
            </a:extLst>
          </p:cNvPr>
          <p:cNvSpPr txBox="1"/>
          <p:nvPr/>
        </p:nvSpPr>
        <p:spPr>
          <a:xfrm>
            <a:off x="6341166" y="2341100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Seaborn sns.pairplot() metódusát használja.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5E7CE-A885-F02F-2AEC-85AFE9270125}"/>
              </a:ext>
            </a:extLst>
          </p:cNvPr>
          <p:cNvSpPr txBox="1"/>
          <p:nvPr/>
        </p:nvSpPr>
        <p:spPr>
          <a:xfrm>
            <a:off x="6341166" y="5133928"/>
            <a:ext cx="641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sns.pairplot</a:t>
            </a:r>
            <a:r>
              <a:rPr lang="en-US" dirty="0"/>
              <a:t>(</a:t>
            </a:r>
            <a:r>
              <a:rPr lang="en-US" dirty="0" err="1"/>
              <a:t>numeric_data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FE3829-F2B8-4F6F-3D7B-62ECEE61F378}"/>
              </a:ext>
            </a:extLst>
          </p:cNvPr>
          <p:cNvSpPr txBox="1"/>
          <p:nvPr/>
        </p:nvSpPr>
        <p:spPr>
          <a:xfrm>
            <a:off x="6341166" y="3307082"/>
            <a:ext cx="50302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Páros összehasonlítást készít minden numerikus oszlopra.</a:t>
            </a:r>
            <a:br>
              <a:rPr lang="hu-HU" dirty="0"/>
            </a:br>
            <a:r>
              <a:rPr lang="hu-HU" dirty="0"/>
              <a:t>Sok numerikus oszlop közötti mintázatok gyors felfedezésére.</a:t>
            </a:r>
          </a:p>
          <a:p>
            <a:r>
              <a:rPr lang="hu-HU" dirty="0"/>
              <a:t>Elsődleges elemzéshez.</a:t>
            </a:r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4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B0A8-242E-EA05-D009-56004D39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A376D8-2D5C-E828-9ED8-8CEB718A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Hőtérkép (Heatmap)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0A674B-94BA-B1D9-6BAC-7FB0ED5BD8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155527" y="2227263"/>
            <a:ext cx="4273895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41EB2-BCE3-5C55-C571-F8144C3238D1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Korrelációkat jelenít meg.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B523C-9FBA-8C1A-FE77-866892A3B5DB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sns.heatmap() metódust használja, ahol a mátrix numeric_data.corr() alapján készül.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20C0F-71A4-8FE3-6E28-9CFEAA91ACED}"/>
              </a:ext>
            </a:extLst>
          </p:cNvPr>
          <p:cNvSpPr txBox="1"/>
          <p:nvPr/>
        </p:nvSpPr>
        <p:spPr>
          <a:xfrm>
            <a:off x="6341166" y="5697415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numeric_data.corr</a:t>
            </a:r>
            <a:r>
              <a:rPr lang="en-US" dirty="0"/>
              <a:t>(), </a:t>
            </a:r>
            <a:r>
              <a:rPr lang="en-US" dirty="0" err="1"/>
              <a:t>annot</a:t>
            </a:r>
            <a:r>
              <a:rPr lang="en-US" dirty="0"/>
              <a:t>=</a:t>
            </a:r>
            <a:endParaRPr lang="hu-HU" dirty="0"/>
          </a:p>
          <a:p>
            <a:r>
              <a:rPr lang="en-US" dirty="0"/>
              <a:t>True,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coolwarm</a:t>
            </a:r>
            <a:r>
              <a:rPr lang="en-US" dirty="0"/>
              <a:t>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0156F-C1E1-13EB-1437-9DD054925D54}"/>
              </a:ext>
            </a:extLst>
          </p:cNvPr>
          <p:cNvSpPr txBox="1"/>
          <p:nvPr/>
        </p:nvSpPr>
        <p:spPr>
          <a:xfrm>
            <a:off x="6341166" y="2987431"/>
            <a:ext cx="50302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Két numerikus oszlop korrelációinak vizsgálata.</a:t>
            </a:r>
          </a:p>
          <a:p>
            <a:endParaRPr lang="hu-HU" dirty="0"/>
          </a:p>
          <a:p>
            <a:r>
              <a:rPr lang="hu-HU" dirty="0"/>
              <a:t>Vizualizációs módja egy színezett mátrix, ahol az értékek színerősséggel jelennek meg.</a:t>
            </a:r>
          </a:p>
          <a:p>
            <a:endParaRPr lang="hu-HU" dirty="0"/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Kapcsolatok erősségének vizsgálatára numerikus változók között. Mintázatok és kiugró korrelációk azonosítására.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4B435-C7D8-2F0D-67A0-609821EE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64CECF-9C72-49A1-96FB-B7989DCF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Hőtérkép (Heatmap)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DD2BD0-0AE7-C4F9-9756-84A1C6B4B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57376" y="2227263"/>
            <a:ext cx="4470198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95D29F-C83B-690F-E518-731B3DBC4738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Korrelációkat jelenít meg.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526DD-FFBD-3880-E6E6-0B6782A3A30D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sns.heatmap() metódust használja, ahol a mátrix numeric_data.corr() alapján készül.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0019B-58DC-EA6C-64FF-F07A2350FA8E}"/>
              </a:ext>
            </a:extLst>
          </p:cNvPr>
          <p:cNvSpPr txBox="1"/>
          <p:nvPr/>
        </p:nvSpPr>
        <p:spPr>
          <a:xfrm>
            <a:off x="6341166" y="5697415"/>
            <a:ext cx="641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numeric_data.corr</a:t>
            </a:r>
            <a:r>
              <a:rPr lang="en-US" dirty="0"/>
              <a:t>(), </a:t>
            </a:r>
            <a:r>
              <a:rPr lang="en-US" dirty="0" err="1"/>
              <a:t>annot</a:t>
            </a:r>
            <a:r>
              <a:rPr lang="en-US" dirty="0"/>
              <a:t>=</a:t>
            </a:r>
            <a:endParaRPr lang="hu-HU" dirty="0"/>
          </a:p>
          <a:p>
            <a:r>
              <a:rPr lang="en-US" dirty="0"/>
              <a:t>True,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coolwarm</a:t>
            </a:r>
            <a:r>
              <a:rPr lang="en-US" dirty="0"/>
              <a:t>')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4B3A-C552-95E2-9CCF-00DBB74B53EB}"/>
              </a:ext>
            </a:extLst>
          </p:cNvPr>
          <p:cNvSpPr txBox="1"/>
          <p:nvPr/>
        </p:nvSpPr>
        <p:spPr>
          <a:xfrm>
            <a:off x="6341166" y="2987431"/>
            <a:ext cx="503021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Két numerikus oszlop korrelációinak vizsgálata.</a:t>
            </a:r>
          </a:p>
          <a:p>
            <a:endParaRPr lang="hu-HU" dirty="0"/>
          </a:p>
          <a:p>
            <a:r>
              <a:rPr lang="hu-HU" dirty="0"/>
              <a:t>Vizualizációs módja egy színezett mátrix, ahol az értékek színerősséggel jelennek meg.</a:t>
            </a:r>
          </a:p>
          <a:p>
            <a:endParaRPr lang="hu-HU" dirty="0"/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Kapcsolatok erősségének vizsgálatára numerikus változók között. Mintázatok és kiugró korrelációk azonosítására.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95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2053-318C-F000-7AE4-8F27A06DD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7CA2F5-1691-F0D1-458E-F49E55D9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b="1" dirty="0"/>
              <a:t>Csoportosított oszlopdiagram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470AC6-8BEA-4CE2-6BB7-EE0CDB852B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340837"/>
            <a:ext cx="5422900" cy="34066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2B739-2140-2E87-3E7C-976185E00B74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 kategória szerinti numerikus oszlopok átlagai.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8190E-9BBD-0A88-1654-E2EC0126A3D9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Pandas groupby() metódusával készít csoportosított adatokat, majd azokat oszlopdiagramként jeleníti meg.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FDBE5-B144-06AD-E1B1-2CF8A2AFF9E6}"/>
              </a:ext>
            </a:extLst>
          </p:cNvPr>
          <p:cNvSpPr txBox="1"/>
          <p:nvPr/>
        </p:nvSpPr>
        <p:spPr>
          <a:xfrm>
            <a:off x="6341166" y="5246540"/>
            <a:ext cx="6412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grouped_data</a:t>
            </a:r>
            <a:r>
              <a:rPr lang="en-US" dirty="0"/>
              <a:t> = </a:t>
            </a:r>
            <a:r>
              <a:rPr lang="en-US" dirty="0" err="1"/>
              <a:t>combined_data.groupby</a:t>
            </a:r>
            <a:r>
              <a:rPr lang="en-US" dirty="0"/>
              <a:t>(</a:t>
            </a:r>
            <a:r>
              <a:rPr lang="en-US" dirty="0" err="1"/>
              <a:t>cat_col</a:t>
            </a:r>
            <a:r>
              <a:rPr lang="en-US" dirty="0"/>
              <a:t>)[</a:t>
            </a:r>
            <a:r>
              <a:rPr lang="en-US" dirty="0" err="1"/>
              <a:t>num_col</a:t>
            </a:r>
            <a:r>
              <a:rPr lang="en-US" dirty="0"/>
              <a:t>].</a:t>
            </a:r>
            <a:endParaRPr lang="hu-HU" dirty="0"/>
          </a:p>
          <a:p>
            <a:r>
              <a:rPr lang="en-US" dirty="0"/>
              <a:t>mean().</a:t>
            </a:r>
            <a:r>
              <a:rPr lang="en-US" dirty="0" err="1"/>
              <a:t>reset_index</a:t>
            </a:r>
            <a:r>
              <a:rPr lang="en-US" dirty="0"/>
              <a:t>()</a:t>
            </a:r>
          </a:p>
          <a:p>
            <a:endParaRPr lang="hu-HU" dirty="0"/>
          </a:p>
          <a:p>
            <a:r>
              <a:rPr lang="en-US" dirty="0" err="1"/>
              <a:t>sns.barplot</a:t>
            </a:r>
            <a:r>
              <a:rPr lang="en-US" dirty="0"/>
              <a:t>(x=</a:t>
            </a:r>
            <a:r>
              <a:rPr lang="en-US" dirty="0" err="1"/>
              <a:t>cat_col</a:t>
            </a:r>
            <a:r>
              <a:rPr lang="en-US" dirty="0"/>
              <a:t>, y=</a:t>
            </a:r>
            <a:r>
              <a:rPr lang="en-US" dirty="0" err="1"/>
              <a:t>num_col</a:t>
            </a:r>
            <a:r>
              <a:rPr lang="en-US" dirty="0"/>
              <a:t>, data=</a:t>
            </a:r>
            <a:r>
              <a:rPr lang="en-US" dirty="0" err="1"/>
              <a:t>grouped_data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40831-7B01-00C6-A20B-C035204C6560}"/>
              </a:ext>
            </a:extLst>
          </p:cNvPr>
          <p:cNvSpPr txBox="1"/>
          <p:nvPr/>
        </p:nvSpPr>
        <p:spPr>
          <a:xfrm>
            <a:off x="6341166" y="2987431"/>
            <a:ext cx="5030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Egy kategórián belüli numerikus oszlopok átlagainak összehasonlítása.</a:t>
            </a:r>
          </a:p>
          <a:p>
            <a:endParaRPr lang="hu-HU" dirty="0"/>
          </a:p>
          <a:p>
            <a:r>
              <a:rPr lang="hu-HU" dirty="0"/>
              <a:t>A csoportosítást egy kategóriás oszlop alapján végzi.</a:t>
            </a:r>
          </a:p>
          <a:p>
            <a:endParaRPr lang="hu-HU" dirty="0"/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csoportosított oszlopdiagramhoz legalább egy numerikus és egy kategorikus oszlop szükséges.</a:t>
            </a:r>
          </a:p>
        </p:txBody>
      </p:sp>
    </p:spTree>
    <p:extLst>
      <p:ext uri="{BB962C8B-B14F-4D97-AF65-F5344CB8AC3E}">
        <p14:creationId xmlns:p14="http://schemas.microsoft.com/office/powerpoint/2010/main" val="2312845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5FF2-82A6-F1F9-E8D1-6F150D13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11D7F2-CF98-CDC8-E3F1-92ABFA1C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b="1" dirty="0"/>
              <a:t>Csoportosított oszlopdiagram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F8CAD9-0AF0-3794-E222-3448E2C5FF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257211"/>
            <a:ext cx="5422900" cy="35738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50B5DC-DB8A-4C67-4ED0-DB036FB08A45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 kategória szerinti numerikus oszlopok átlagai.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FE1DD-B995-84C1-4724-7D8C86D6FCDD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Pandas groupby() metódusával készít csoportosított adatokat, majd azokat oszlopdiagramként jeleníti meg.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771DCE-2E77-D2A7-323F-76F9F4AC2302}"/>
              </a:ext>
            </a:extLst>
          </p:cNvPr>
          <p:cNvSpPr txBox="1"/>
          <p:nvPr/>
        </p:nvSpPr>
        <p:spPr>
          <a:xfrm>
            <a:off x="6341166" y="5246540"/>
            <a:ext cx="6412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grouped_data</a:t>
            </a:r>
            <a:r>
              <a:rPr lang="en-US" dirty="0"/>
              <a:t> = </a:t>
            </a:r>
            <a:r>
              <a:rPr lang="en-US" dirty="0" err="1"/>
              <a:t>combined_data.groupby</a:t>
            </a:r>
            <a:r>
              <a:rPr lang="en-US" dirty="0"/>
              <a:t>(</a:t>
            </a:r>
            <a:r>
              <a:rPr lang="en-US" dirty="0" err="1"/>
              <a:t>cat_col</a:t>
            </a:r>
            <a:r>
              <a:rPr lang="en-US" dirty="0"/>
              <a:t>)[</a:t>
            </a:r>
            <a:r>
              <a:rPr lang="en-US" dirty="0" err="1"/>
              <a:t>num_col</a:t>
            </a:r>
            <a:r>
              <a:rPr lang="en-US" dirty="0"/>
              <a:t>].</a:t>
            </a:r>
            <a:endParaRPr lang="hu-HU" dirty="0"/>
          </a:p>
          <a:p>
            <a:r>
              <a:rPr lang="en-US" dirty="0"/>
              <a:t>mean().</a:t>
            </a:r>
            <a:r>
              <a:rPr lang="en-US" dirty="0" err="1"/>
              <a:t>reset_index</a:t>
            </a:r>
            <a:r>
              <a:rPr lang="en-US" dirty="0"/>
              <a:t>()</a:t>
            </a:r>
          </a:p>
          <a:p>
            <a:endParaRPr lang="hu-HU" dirty="0"/>
          </a:p>
          <a:p>
            <a:r>
              <a:rPr lang="en-US" dirty="0" err="1"/>
              <a:t>sns.barplot</a:t>
            </a:r>
            <a:r>
              <a:rPr lang="en-US" dirty="0"/>
              <a:t>(x=</a:t>
            </a:r>
            <a:r>
              <a:rPr lang="en-US" dirty="0" err="1"/>
              <a:t>cat_col</a:t>
            </a:r>
            <a:r>
              <a:rPr lang="en-US" dirty="0"/>
              <a:t>, y=</a:t>
            </a:r>
            <a:r>
              <a:rPr lang="en-US" dirty="0" err="1"/>
              <a:t>num_col</a:t>
            </a:r>
            <a:r>
              <a:rPr lang="en-US" dirty="0"/>
              <a:t>, data=</a:t>
            </a:r>
            <a:r>
              <a:rPr lang="en-US" dirty="0" err="1"/>
              <a:t>grouped_data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BAC93-82A7-1782-1C62-49B552BA6B01}"/>
              </a:ext>
            </a:extLst>
          </p:cNvPr>
          <p:cNvSpPr txBox="1"/>
          <p:nvPr/>
        </p:nvSpPr>
        <p:spPr>
          <a:xfrm>
            <a:off x="6341166" y="2987431"/>
            <a:ext cx="5030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Egy kategórián belüli numerikus oszlopok átlagainak összehasonlítása.</a:t>
            </a:r>
          </a:p>
          <a:p>
            <a:endParaRPr lang="hu-HU" dirty="0"/>
          </a:p>
          <a:p>
            <a:r>
              <a:rPr lang="hu-HU" dirty="0"/>
              <a:t>A csoportosítást egy kategóriás oszlop alapján végzi.</a:t>
            </a:r>
          </a:p>
          <a:p>
            <a:endParaRPr lang="hu-HU" dirty="0"/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csoportosított oszlopdiagramhoz legalább egy numerikus és egy kategorikus oszlop szükséges.</a:t>
            </a:r>
          </a:p>
        </p:txBody>
      </p:sp>
    </p:spTree>
    <p:extLst>
      <p:ext uri="{BB962C8B-B14F-4D97-AF65-F5344CB8AC3E}">
        <p14:creationId xmlns:p14="http://schemas.microsoft.com/office/powerpoint/2010/main" val="355922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02C0A-2676-8E3D-FADC-8464EEBF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90BD2B-27A7-EC8C-B3E5-54A317C9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54373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AblaKOK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BF5B96-F1A3-022D-BC6C-DCA638E820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756317"/>
            <a:ext cx="5422900" cy="257567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7440C7-9AB4-EDA4-991E-44045460EDD9}"/>
              </a:ext>
            </a:extLst>
          </p:cNvPr>
          <p:cNvSpPr txBox="1"/>
          <p:nvPr/>
        </p:nvSpPr>
        <p:spPr>
          <a:xfrm>
            <a:off x="6188077" y="2515407"/>
            <a:ext cx="5861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ablakokat a Tk() vagy Toplevel() osztályokkal hozzuk létre.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főablak (root) az alkalmazás központi ablakát jelenti, kiindulópontja root.mainloop()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új ablakok (pl. Toplevel) másodlagos ablakok, amelyeket a felhasználó egy interakció után nyithat meg, főablaktól függetlenül bezárható vagy mozgatható.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1C8CE-3CDF-FBC9-8920-6067851F383C}"/>
              </a:ext>
            </a:extLst>
          </p:cNvPr>
          <p:cNvSpPr txBox="1"/>
          <p:nvPr/>
        </p:nvSpPr>
        <p:spPr>
          <a:xfrm>
            <a:off x="6188077" y="4546732"/>
            <a:ext cx="53155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interaktív elemek a Frame konténerekben vannak elhelyezve, hogy az ablakok elrendezése átlátható legyen.</a:t>
            </a:r>
          </a:p>
          <a:p>
            <a:endParaRPr lang="hu-HU" dirty="0"/>
          </a:p>
          <a:p>
            <a:r>
              <a:rPr lang="hu-HU" dirty="0"/>
              <a:t>A CheckBox-ok, ListBox-ok és gombok különböző választási lehetőségeket kínálnak.</a:t>
            </a:r>
          </a:p>
          <a:p>
            <a:endParaRPr lang="hu-H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8C7269-F806-913B-D605-617F41581B79}"/>
              </a:ext>
            </a:extLst>
          </p:cNvPr>
          <p:cNvSpPr txBox="1"/>
          <p:nvPr/>
        </p:nvSpPr>
        <p:spPr>
          <a:xfrm>
            <a:off x="581025" y="1106269"/>
            <a:ext cx="1020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Tkinter</a:t>
            </a:r>
          </a:p>
        </p:txBody>
      </p:sp>
    </p:spTree>
    <p:extLst>
      <p:ext uri="{BB962C8B-B14F-4D97-AF65-F5344CB8AC3E}">
        <p14:creationId xmlns:p14="http://schemas.microsoft.com/office/powerpoint/2010/main" val="4095126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9C82-9293-4AE4-629C-32C7A451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E1D166-5EB8-2E4A-15CC-ABFE4B87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b="1" dirty="0"/>
              <a:t>Csoportosított oszlopdiagram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C074A9-F304-94D1-7A59-B862921B1D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279992"/>
            <a:ext cx="5422900" cy="352832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77A792-201D-B4A1-4D96-DDD3F023470D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Egy kategória szerinti numerikus oszlopok átlagai.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85F24A-2EB4-A2CF-0DA1-3410189F9E3E}"/>
              </a:ext>
            </a:extLst>
          </p:cNvPr>
          <p:cNvSpPr txBox="1"/>
          <p:nvPr/>
        </p:nvSpPr>
        <p:spPr>
          <a:xfrm>
            <a:off x="6341166" y="2341100"/>
            <a:ext cx="6486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Pandas groupby() metódusával készít csoportosított adatokat, majd azokat oszlopdiagramként jeleníti meg.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0DBBA-1D99-3FC1-1BA7-C4CBFDD8DFCD}"/>
              </a:ext>
            </a:extLst>
          </p:cNvPr>
          <p:cNvSpPr txBox="1"/>
          <p:nvPr/>
        </p:nvSpPr>
        <p:spPr>
          <a:xfrm>
            <a:off x="6341166" y="5246540"/>
            <a:ext cx="6412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grouped_data</a:t>
            </a:r>
            <a:r>
              <a:rPr lang="en-US" dirty="0"/>
              <a:t> = </a:t>
            </a:r>
            <a:r>
              <a:rPr lang="en-US" dirty="0" err="1"/>
              <a:t>combined_data.groupby</a:t>
            </a:r>
            <a:r>
              <a:rPr lang="en-US" dirty="0"/>
              <a:t>(</a:t>
            </a:r>
            <a:r>
              <a:rPr lang="en-US" dirty="0" err="1"/>
              <a:t>cat_col</a:t>
            </a:r>
            <a:r>
              <a:rPr lang="en-US" dirty="0"/>
              <a:t>)[</a:t>
            </a:r>
            <a:r>
              <a:rPr lang="en-US" dirty="0" err="1"/>
              <a:t>num_col</a:t>
            </a:r>
            <a:r>
              <a:rPr lang="en-US" dirty="0"/>
              <a:t>].</a:t>
            </a:r>
            <a:endParaRPr lang="hu-HU" dirty="0"/>
          </a:p>
          <a:p>
            <a:r>
              <a:rPr lang="en-US" dirty="0"/>
              <a:t>mean().</a:t>
            </a:r>
            <a:r>
              <a:rPr lang="en-US" dirty="0" err="1"/>
              <a:t>reset_index</a:t>
            </a:r>
            <a:r>
              <a:rPr lang="en-US" dirty="0"/>
              <a:t>()</a:t>
            </a:r>
          </a:p>
          <a:p>
            <a:endParaRPr lang="hu-HU" dirty="0"/>
          </a:p>
          <a:p>
            <a:r>
              <a:rPr lang="en-US" dirty="0" err="1"/>
              <a:t>sns.barplot</a:t>
            </a:r>
            <a:r>
              <a:rPr lang="en-US" dirty="0"/>
              <a:t>(x=</a:t>
            </a:r>
            <a:r>
              <a:rPr lang="en-US" dirty="0" err="1"/>
              <a:t>cat_col</a:t>
            </a:r>
            <a:r>
              <a:rPr lang="en-US" dirty="0"/>
              <a:t>, y=</a:t>
            </a:r>
            <a:r>
              <a:rPr lang="en-US" dirty="0" err="1"/>
              <a:t>num_col</a:t>
            </a:r>
            <a:r>
              <a:rPr lang="en-US" dirty="0"/>
              <a:t>, data=</a:t>
            </a:r>
            <a:r>
              <a:rPr lang="en-US" dirty="0" err="1"/>
              <a:t>grouped_data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6CCA6-7BEB-E128-3A00-F9910B89A9AE}"/>
              </a:ext>
            </a:extLst>
          </p:cNvPr>
          <p:cNvSpPr txBox="1"/>
          <p:nvPr/>
        </p:nvSpPr>
        <p:spPr>
          <a:xfrm>
            <a:off x="6341166" y="2987431"/>
            <a:ext cx="50302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Egy kategórián belüli numerikus oszlopok átlagainak összehasonlítása.</a:t>
            </a:r>
          </a:p>
          <a:p>
            <a:endParaRPr lang="hu-HU" dirty="0"/>
          </a:p>
          <a:p>
            <a:r>
              <a:rPr lang="hu-HU" dirty="0"/>
              <a:t>A csoportosítást egy kategóriás oszlop alapján végzi.</a:t>
            </a:r>
          </a:p>
          <a:p>
            <a:endParaRPr lang="hu-HU" dirty="0"/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A csoportosított oszlopdiagramhoz legalább egy numerikus és egy kategorikus oszlop szükséges.</a:t>
            </a:r>
          </a:p>
        </p:txBody>
      </p:sp>
    </p:spTree>
    <p:extLst>
      <p:ext uri="{BB962C8B-B14F-4D97-AF65-F5344CB8AC3E}">
        <p14:creationId xmlns:p14="http://schemas.microsoft.com/office/powerpoint/2010/main" val="3439720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F6527-6393-4F51-A566-C752D581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9F3AEC-609B-6C46-7611-43031A1E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Két kategorikus változó diagramja</a:t>
            </a:r>
            <a:endParaRPr lang="hu-HU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C32C222-30D5-9A48-9123-FEA0D4E856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98982" y="2227263"/>
            <a:ext cx="4386986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33016-C744-EA9C-B572-653390F817E1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Halmozott oszlopdiagramot és hőtérképet készít két kategória viszonyáról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8E47C-B58B-4A1A-C215-7CAA668693D7}"/>
              </a:ext>
            </a:extLst>
          </p:cNvPr>
          <p:cNvSpPr txBox="1"/>
          <p:nvPr/>
        </p:nvSpPr>
        <p:spPr>
          <a:xfrm>
            <a:off x="6341166" y="2341100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dirty="0"/>
              <a:t>pd.crosstab() metódus mátrix és oszlop diagram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E20EC-AC2E-611F-0445-0E640BB47C05}"/>
              </a:ext>
            </a:extLst>
          </p:cNvPr>
          <p:cNvSpPr txBox="1"/>
          <p:nvPr/>
        </p:nvSpPr>
        <p:spPr>
          <a:xfrm>
            <a:off x="6341166" y="4372426"/>
            <a:ext cx="64125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cross_tab</a:t>
            </a:r>
            <a:r>
              <a:rPr lang="en-US" dirty="0"/>
              <a:t>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combined_data</a:t>
            </a:r>
            <a:r>
              <a:rPr lang="en-US" dirty="0"/>
              <a:t>[cat_col1], </a:t>
            </a:r>
            <a:r>
              <a:rPr lang="en-US" dirty="0" err="1"/>
              <a:t>combined_data</a:t>
            </a:r>
            <a:r>
              <a:rPr lang="en-US" dirty="0"/>
              <a:t>[cat_col2])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cross_tab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fmt</a:t>
            </a:r>
            <a:r>
              <a:rPr lang="en-US" dirty="0"/>
              <a:t>="d",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YlGnBu</a:t>
            </a:r>
            <a:r>
              <a:rPr lang="en-US" dirty="0"/>
              <a:t>')</a:t>
            </a:r>
          </a:p>
          <a:p>
            <a:endParaRPr lang="hu-HU" dirty="0"/>
          </a:p>
          <a:p>
            <a:r>
              <a:rPr lang="en-US" dirty="0" err="1"/>
              <a:t>cross_tab.plot</a:t>
            </a:r>
            <a:r>
              <a:rPr lang="en-US" dirty="0"/>
              <a:t>(kind='bar', stacked=True, </a:t>
            </a:r>
            <a:r>
              <a:rPr lang="en-US" dirty="0" err="1"/>
              <a:t>figsize</a:t>
            </a:r>
            <a:r>
              <a:rPr lang="en-US" dirty="0"/>
              <a:t>=(10, 6))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8ABE3-F407-0306-DCC7-0919BA5C5A81}"/>
              </a:ext>
            </a:extLst>
          </p:cNvPr>
          <p:cNvSpPr txBox="1"/>
          <p:nvPr/>
        </p:nvSpPr>
        <p:spPr>
          <a:xfrm>
            <a:off x="6341166" y="3172097"/>
            <a:ext cx="5030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Két kategorikus oszlop közötti viszonyt elemzi.</a:t>
            </a:r>
          </a:p>
          <a:p>
            <a:r>
              <a:rPr lang="hu-HU" dirty="0"/>
              <a:t>Például: Egyik kategórián belül hogyan oszlanak meg a másik kategória értékei.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3459-9B01-9826-2524-FDEB6B741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A0A869-1D44-1EA2-6973-606C24A8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Két kategorikus változó diagramja</a:t>
            </a:r>
            <a:endParaRPr lang="hu-HU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E3DB7A-A90B-27EF-D20F-995D9C7967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375572"/>
            <a:ext cx="5422900" cy="33371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783313-BBB4-908D-7CC8-589824037961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Halmozott oszlopdiagramot és hőtérképet készít két kategória viszonyáról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8AD835-BC1E-D7D2-D7E9-4D2C0B1C0D0B}"/>
              </a:ext>
            </a:extLst>
          </p:cNvPr>
          <p:cNvSpPr txBox="1"/>
          <p:nvPr/>
        </p:nvSpPr>
        <p:spPr>
          <a:xfrm>
            <a:off x="6341166" y="2341100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dirty="0"/>
              <a:t>pd.crosstab() metódus mátrix és oszlop diagram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8E805-FB89-4035-D08E-D1F3CA564614}"/>
              </a:ext>
            </a:extLst>
          </p:cNvPr>
          <p:cNvSpPr txBox="1"/>
          <p:nvPr/>
        </p:nvSpPr>
        <p:spPr>
          <a:xfrm>
            <a:off x="6341166" y="4372426"/>
            <a:ext cx="64125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cross_tab</a:t>
            </a:r>
            <a:r>
              <a:rPr lang="en-US" dirty="0"/>
              <a:t>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combined_data</a:t>
            </a:r>
            <a:r>
              <a:rPr lang="en-US" dirty="0"/>
              <a:t>[cat_col1], </a:t>
            </a:r>
            <a:r>
              <a:rPr lang="en-US" dirty="0" err="1"/>
              <a:t>combined_data</a:t>
            </a:r>
            <a:r>
              <a:rPr lang="en-US" dirty="0"/>
              <a:t>[cat_col2])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cross_tab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fmt</a:t>
            </a:r>
            <a:r>
              <a:rPr lang="en-US" dirty="0"/>
              <a:t>="d",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YlGnBu</a:t>
            </a:r>
            <a:r>
              <a:rPr lang="en-US" dirty="0"/>
              <a:t>')</a:t>
            </a:r>
          </a:p>
          <a:p>
            <a:endParaRPr lang="hu-HU" dirty="0"/>
          </a:p>
          <a:p>
            <a:r>
              <a:rPr lang="en-US" dirty="0" err="1"/>
              <a:t>cross_tab.plot</a:t>
            </a:r>
            <a:r>
              <a:rPr lang="en-US" dirty="0"/>
              <a:t>(kind='bar', stacked=True, </a:t>
            </a:r>
            <a:r>
              <a:rPr lang="en-US" dirty="0" err="1"/>
              <a:t>figsize</a:t>
            </a:r>
            <a:r>
              <a:rPr lang="en-US" dirty="0"/>
              <a:t>=(10, 6))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94032-25AA-6B07-8329-5C0A7022BFF1}"/>
              </a:ext>
            </a:extLst>
          </p:cNvPr>
          <p:cNvSpPr txBox="1"/>
          <p:nvPr/>
        </p:nvSpPr>
        <p:spPr>
          <a:xfrm>
            <a:off x="6341166" y="3172097"/>
            <a:ext cx="5030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Két kategorikus oszlop közötti viszonyt elemzi.</a:t>
            </a:r>
          </a:p>
          <a:p>
            <a:r>
              <a:rPr lang="hu-HU" dirty="0"/>
              <a:t>Például: Egyik kategórián belül hogyan oszlanak meg a másik kategória értékei.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2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5C44-9962-FEE2-4987-BED031CF8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151A9D-7561-B838-4E8A-B83122C1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Két kategorikus változó diagramja</a:t>
            </a:r>
            <a:endParaRPr lang="hu-HU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402B3E-5408-BC4B-D798-56915AEF7A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646395" y="2227263"/>
            <a:ext cx="5292159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E8A240-68CB-967C-7231-F34544D85AF6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Halmozott oszlopdiagramot és hőtérképet készít két kategória viszonyáról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224C3-98A0-DDBA-E1AB-B62DFF58C111}"/>
              </a:ext>
            </a:extLst>
          </p:cNvPr>
          <p:cNvSpPr txBox="1"/>
          <p:nvPr/>
        </p:nvSpPr>
        <p:spPr>
          <a:xfrm>
            <a:off x="6341166" y="2341100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u-HU" dirty="0"/>
              <a:t>pd.crosstab() metódus mátrix és oszlop diagram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630A8-51A1-692B-F5D4-4E7ACE3ADD2B}"/>
              </a:ext>
            </a:extLst>
          </p:cNvPr>
          <p:cNvSpPr txBox="1"/>
          <p:nvPr/>
        </p:nvSpPr>
        <p:spPr>
          <a:xfrm>
            <a:off x="6341166" y="4372426"/>
            <a:ext cx="64125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cross_tab</a:t>
            </a:r>
            <a:r>
              <a:rPr lang="en-US" dirty="0"/>
              <a:t> = </a:t>
            </a:r>
            <a:r>
              <a:rPr lang="en-US" dirty="0" err="1"/>
              <a:t>pd.crosstab</a:t>
            </a:r>
            <a:r>
              <a:rPr lang="en-US" dirty="0"/>
              <a:t>(</a:t>
            </a:r>
            <a:r>
              <a:rPr lang="en-US" dirty="0" err="1"/>
              <a:t>combined_data</a:t>
            </a:r>
            <a:r>
              <a:rPr lang="en-US" dirty="0"/>
              <a:t>[cat_col1], </a:t>
            </a:r>
            <a:r>
              <a:rPr lang="en-US" dirty="0" err="1"/>
              <a:t>combined_data</a:t>
            </a:r>
            <a:r>
              <a:rPr lang="en-US" dirty="0"/>
              <a:t>[cat_col2])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cross_tab</a:t>
            </a:r>
            <a:r>
              <a:rPr lang="en-US" dirty="0"/>
              <a:t>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fmt</a:t>
            </a:r>
            <a:r>
              <a:rPr lang="en-US" dirty="0"/>
              <a:t>="d",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YlGnBu</a:t>
            </a:r>
            <a:r>
              <a:rPr lang="en-US" dirty="0"/>
              <a:t>')</a:t>
            </a:r>
          </a:p>
          <a:p>
            <a:endParaRPr lang="hu-HU" dirty="0"/>
          </a:p>
          <a:p>
            <a:r>
              <a:rPr lang="en-US" dirty="0" err="1"/>
              <a:t>cross_tab.plot</a:t>
            </a:r>
            <a:r>
              <a:rPr lang="en-US" dirty="0"/>
              <a:t>(kind='bar', stacked=True, </a:t>
            </a:r>
            <a:r>
              <a:rPr lang="en-US" dirty="0" err="1"/>
              <a:t>figsize</a:t>
            </a:r>
            <a:r>
              <a:rPr lang="en-US" dirty="0"/>
              <a:t>=(10, 6))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A4679-1396-9B25-3AED-D9F63663333C}"/>
              </a:ext>
            </a:extLst>
          </p:cNvPr>
          <p:cNvSpPr txBox="1"/>
          <p:nvPr/>
        </p:nvSpPr>
        <p:spPr>
          <a:xfrm>
            <a:off x="6341166" y="3172097"/>
            <a:ext cx="5030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Két kategorikus oszlop közötti viszonyt elemzi.</a:t>
            </a:r>
          </a:p>
          <a:p>
            <a:r>
              <a:rPr lang="hu-HU" dirty="0"/>
              <a:t>Például: Egyik kategórián belül hogyan oszlanak meg a másik kategória értékei.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659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A26D-6DDB-5764-7554-27E25BB0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8F8E51-3EB8-51BF-9D85-0ABA6C69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54373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HIbakezelés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E4C74A-A664-7054-4350-DDA854F503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3175279"/>
            <a:ext cx="5422900" cy="173775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25972E-3CE1-A914-E433-6D7523FA10EB}"/>
              </a:ext>
            </a:extLst>
          </p:cNvPr>
          <p:cNvSpPr txBox="1"/>
          <p:nvPr/>
        </p:nvSpPr>
        <p:spPr>
          <a:xfrm>
            <a:off x="6188077" y="2515407"/>
            <a:ext cx="5861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try-except blokk használata biztosítja, hogy a fájl beolvasása során fellépő hibák ne állítsák le a programot.</a:t>
            </a:r>
          </a:p>
          <a:p>
            <a:endParaRPr lang="hu-HU" dirty="0"/>
          </a:p>
          <a:p>
            <a:r>
              <a:rPr lang="hu-HU" dirty="0"/>
              <a:t>Az except Exception as e kivétel bármilyen hiba esetén egy hibaüzenetet jelenít meg a felhasználónak.</a:t>
            </a:r>
          </a:p>
          <a:p>
            <a:endParaRPr lang="hu-HU" dirty="0"/>
          </a:p>
          <a:p>
            <a:r>
              <a:rPr lang="hu-HU" dirty="0"/>
              <a:t>A kód ellenőrzi, hogy van-e bármilyen elemzésre alkalmas adat.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6FDF1-1E70-A7C5-5C78-056027528EF2}"/>
              </a:ext>
            </a:extLst>
          </p:cNvPr>
          <p:cNvSpPr txBox="1"/>
          <p:nvPr/>
        </p:nvSpPr>
        <p:spPr>
          <a:xfrm>
            <a:off x="6461087" y="4834242"/>
            <a:ext cx="531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if results:</a:t>
            </a:r>
          </a:p>
          <a:p>
            <a:r>
              <a:rPr lang="hu-HU" dirty="0"/>
              <a:t>    megjelenit_ablak("Elemzés Eredményei", results)</a:t>
            </a:r>
          </a:p>
          <a:p>
            <a:r>
              <a:rPr lang="hu-HU" dirty="0"/>
              <a:t>else:</a:t>
            </a:r>
          </a:p>
          <a:p>
            <a:r>
              <a:rPr lang="hu-HU" dirty="0"/>
              <a:t>    megjelenit_ablak("Elemzés Eredményei", "Nincs megjeleníthető eredmény a kiválasztott opciókhoz.")</a:t>
            </a:r>
          </a:p>
        </p:txBody>
      </p:sp>
    </p:spTree>
    <p:extLst>
      <p:ext uri="{BB962C8B-B14F-4D97-AF65-F5344CB8AC3E}">
        <p14:creationId xmlns:p14="http://schemas.microsoft.com/office/powerpoint/2010/main" val="382848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F8D7-4D1E-FC5E-1E67-2269BD4AC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5E83157-71ED-10A4-9631-BB0C4D5B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r>
              <a:rPr lang="hu-HU" dirty="0"/>
              <a:t>Tovább fejlesztési lehetőségek</a:t>
            </a:r>
            <a:endParaRPr lang="hu-HU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0C5A2FB-C925-1180-3417-BD2AA11A7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193" y="2148788"/>
            <a:ext cx="5030219" cy="1477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Pandas optimalizációk:</a:t>
            </a: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Nagyobb adatkészletekhez speciális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Pandas beállítások (pl. category típusú oszlopok, dask vagy modin használata).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26A35-E867-84A1-5375-1C576BAC74B8}"/>
              </a:ext>
            </a:extLst>
          </p:cNvPr>
          <p:cNvSpPr txBox="1"/>
          <p:nvPr/>
        </p:nvSpPr>
        <p:spPr>
          <a:xfrm>
            <a:off x="581193" y="4117794"/>
            <a:ext cx="5030219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b="1" dirty="0"/>
              <a:t>Kiválasztás előnézettel:</a:t>
            </a:r>
          </a:p>
          <a:p>
            <a:r>
              <a:rPr lang="hu-HU" dirty="0"/>
              <a:t>A fájlok adatainak előnézete, hogy a felhasználó láthassa az első néhány sort vagy oszlopot.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964A8-DEE5-88A2-3BC8-958B6FB0B7D6}"/>
              </a:ext>
            </a:extLst>
          </p:cNvPr>
          <p:cNvSpPr txBox="1"/>
          <p:nvPr/>
        </p:nvSpPr>
        <p:spPr>
          <a:xfrm>
            <a:off x="6095999" y="2148788"/>
            <a:ext cx="5514807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b="1" dirty="0"/>
              <a:t>Súgó vagy dokumentáció beépítése:</a:t>
            </a:r>
          </a:p>
          <a:p>
            <a:r>
              <a:rPr lang="hu-HU" dirty="0"/>
              <a:t>Egy külön ablakban vagy legördülő menüben érthető utasítások az alkalmazás használatához.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39718-E72B-1CAD-019F-1FB076CCD85B}"/>
              </a:ext>
            </a:extLst>
          </p:cNvPr>
          <p:cNvSpPr txBox="1"/>
          <p:nvPr/>
        </p:nvSpPr>
        <p:spPr>
          <a:xfrm>
            <a:off x="6095998" y="3516785"/>
            <a:ext cx="5514807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b="1" dirty="0"/>
              <a:t>Mentés és Betöltés</a:t>
            </a:r>
          </a:p>
          <a:p>
            <a:r>
              <a:rPr lang="hu-HU" dirty="0"/>
              <a:t>Lehetőség az elemzési opciók mentésére, hogy később ugyanazokat az elemzéseket újra lehessen futtatni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9FEE0-2110-B8FC-BEA0-BC3B80E3173A}"/>
              </a:ext>
            </a:extLst>
          </p:cNvPr>
          <p:cNvSpPr txBox="1"/>
          <p:nvPr/>
        </p:nvSpPr>
        <p:spPr>
          <a:xfrm>
            <a:off x="6096000" y="5066415"/>
            <a:ext cx="5514807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u-HU" b="1" dirty="0"/>
              <a:t>Több fájlformátum támogatása</a:t>
            </a:r>
          </a:p>
          <a:p>
            <a:r>
              <a:rPr lang="hu-HU" dirty="0"/>
              <a:t>JSON, SQL adatbázisok kezelése:</a:t>
            </a:r>
          </a:p>
        </p:txBody>
      </p:sp>
    </p:spTree>
    <p:extLst>
      <p:ext uri="{BB962C8B-B14F-4D97-AF65-F5344CB8AC3E}">
        <p14:creationId xmlns:p14="http://schemas.microsoft.com/office/powerpoint/2010/main" val="2509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C300011-FC29-4481-853E-5E2537982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Digitális számok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5" t="23391" r="6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4F5CF-EEE1-407F-9F91-DAF38BFCF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35DF34-A888-4325-B4A2-13B4077C02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9E8CFA-1FCB-4C13-A1E3-B46F41BA5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786142-19B2-4A12-9F96-16486BFDA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3DB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hu-HU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B088ECE-ADBE-44B1-84A8-2D8A8D135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3992231"/>
            <a:ext cx="10990540" cy="1475013"/>
          </a:xfrm>
        </p:spPr>
        <p:txBody>
          <a:bodyPr rtlCol="0">
            <a:normAutofit/>
          </a:bodyPr>
          <a:lstStyle/>
          <a:p>
            <a:pPr rtl="0"/>
            <a:r>
              <a:rPr lang="hu-HU" sz="4000" dirty="0">
                <a:solidFill>
                  <a:schemeClr val="bg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1C912-6FD1-7BC3-D336-BCCDD723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EC43BD-1738-652E-118C-617388302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54373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Canvas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935A98-B8F4-2A8D-7079-42BEA33658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756317"/>
            <a:ext cx="5422900" cy="257567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DA247D-B2F1-0E66-BBC6-680DAA5F94C9}"/>
              </a:ext>
            </a:extLst>
          </p:cNvPr>
          <p:cNvSpPr txBox="1"/>
          <p:nvPr/>
        </p:nvSpPr>
        <p:spPr>
          <a:xfrm>
            <a:off x="6188077" y="2515407"/>
            <a:ext cx="5861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vizualizációs opciók listája elég hosszú lehet, ezért a tartalom görgethető:</a:t>
            </a:r>
          </a:p>
          <a:p>
            <a:br>
              <a:rPr lang="hu-HU" dirty="0"/>
            </a:br>
            <a:r>
              <a:rPr lang="hu-HU" dirty="0"/>
              <a:t>Canvas: 	Maga a tartalom tárolója.</a:t>
            </a:r>
          </a:p>
          <a:p>
            <a:r>
              <a:rPr lang="hu-HU" dirty="0"/>
              <a:t>Scrollbar:	 A Canvas mellett elhelyezett görgetősáv.</a:t>
            </a:r>
          </a:p>
          <a:p>
            <a:r>
              <a:rPr lang="hu-HU" dirty="0"/>
              <a:t>Frame: 	A Canvas belsejében egy Frame tartalmazza a megjelenítendő widgeteket.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19228-A398-E89F-0A6F-70E46F13F46A}"/>
              </a:ext>
            </a:extLst>
          </p:cNvPr>
          <p:cNvSpPr txBox="1"/>
          <p:nvPr/>
        </p:nvSpPr>
        <p:spPr>
          <a:xfrm>
            <a:off x="6188077" y="4546732"/>
            <a:ext cx="5315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Frame-en belül a widgetek (pl. CheckBox-ok, gombok) grid elrendezéssel vannak megszervezve, hogy a tartalom könnyen igazodjon a felhasználó képernyőjéhez.</a:t>
            </a:r>
          </a:p>
          <a:p>
            <a:endParaRPr lang="hu-HU" dirty="0"/>
          </a:p>
          <a:p>
            <a:r>
              <a:rPr lang="hu-HU" dirty="0"/>
              <a:t>A Canvas belsejében található tartalom dinamikusan növekszik vagy zsugorodik a bind('&lt;Configure&gt;') eseménykezelő segítségével: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BB1FD3-AC4E-E1C5-6F14-D4F9F1E80A39}"/>
              </a:ext>
            </a:extLst>
          </p:cNvPr>
          <p:cNvSpPr txBox="1"/>
          <p:nvPr/>
        </p:nvSpPr>
        <p:spPr>
          <a:xfrm>
            <a:off x="581025" y="1106269"/>
            <a:ext cx="10201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</a:t>
            </a:r>
            <a:r>
              <a:rPr lang="hu-HU" b="1" dirty="0">
                <a:solidFill>
                  <a:schemeClr val="bg1"/>
                </a:solidFill>
              </a:rPr>
              <a:t>Canvas</a:t>
            </a:r>
            <a:r>
              <a:rPr lang="hu-HU" dirty="0">
                <a:solidFill>
                  <a:schemeClr val="bg1"/>
                </a:solidFill>
              </a:rPr>
              <a:t> egy speciális Tkinter widget, görgethető tartalmak megjelenítése, grafikus elemek kirajzolását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31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Adatbeolvasás</a:t>
            </a:r>
            <a:endParaRPr lang="hu-HU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F837691D-F0D3-47D0-311A-13898FB5BB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515407"/>
            <a:ext cx="5422900" cy="305749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228642-4597-788E-6D9C-C0BCFE4EAFE3}"/>
              </a:ext>
            </a:extLst>
          </p:cNvPr>
          <p:cNvSpPr txBox="1"/>
          <p:nvPr/>
        </p:nvSpPr>
        <p:spPr>
          <a:xfrm>
            <a:off x="6447692" y="2344615"/>
            <a:ext cx="51631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Az adatok betöltését végzi különböző fájlformátumokból:</a:t>
            </a:r>
          </a:p>
          <a:p>
            <a:endParaRPr lang="hu-HU" dirty="0"/>
          </a:p>
          <a:p>
            <a:r>
              <a:rPr lang="hu-HU" dirty="0"/>
              <a:t>pandas.read_csv() CSV fájlokhoz.</a:t>
            </a:r>
          </a:p>
          <a:p>
            <a:endParaRPr lang="hu-HU" dirty="0"/>
          </a:p>
          <a:p>
            <a:r>
              <a:rPr lang="hu-HU" dirty="0"/>
              <a:t>pandas.read_excel() Excel fájlokhoz.</a:t>
            </a:r>
          </a:p>
          <a:p>
            <a:endParaRPr lang="hu-HU" dirty="0"/>
          </a:p>
          <a:p>
            <a:r>
              <a:rPr lang="hu-HU" dirty="0"/>
              <a:t>TXT fájlok esetén az első sor alapján automatikusan meghatározza a delimitert (detect_delimiter függvény).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943E5-6ECA-4FC5-573D-72E032AF661A}"/>
              </a:ext>
            </a:extLst>
          </p:cNvPr>
          <p:cNvSpPr txBox="1"/>
          <p:nvPr/>
        </p:nvSpPr>
        <p:spPr>
          <a:xfrm>
            <a:off x="6447692" y="5523539"/>
            <a:ext cx="45275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Hibakezelés:</a:t>
            </a:r>
          </a:p>
          <a:p>
            <a:r>
              <a:rPr lang="hu-HU" dirty="0"/>
              <a:t>Ha hiba történik a fájl beolvasása közben, egy hibaablak jelenik meg (megjelenit_ablak).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F21A-562B-5C9A-B902-32EDA047C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06F749-F887-D5BC-BCFA-715BE8EAA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Adat Analízis opciók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FA9251-A67C-CB24-1436-D066846CAE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063262"/>
            <a:ext cx="3639283" cy="438360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D93794-50B8-8C5B-DEA3-C78F7FAD2E1B}"/>
              </a:ext>
            </a:extLst>
          </p:cNvPr>
          <p:cNvSpPr txBox="1"/>
          <p:nvPr/>
        </p:nvSpPr>
        <p:spPr>
          <a:xfrm>
            <a:off x="6447692" y="2344615"/>
            <a:ext cx="516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Minden oszlopot CheckBox-ként jelenít meg, amit a felhasználó be- vagy kikapcsolhat.</a:t>
            </a:r>
          </a:p>
          <a:p>
            <a:r>
              <a:rPr lang="hu-HU" dirty="0"/>
              <a:t> </a:t>
            </a:r>
          </a:p>
          <a:p>
            <a:r>
              <a:rPr lang="hu-HU" dirty="0"/>
              <a:t>"Mindet kijelöli" és az "Egyiket sem jelöli ki"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0057AD-839C-2C80-5282-739259AB30C7}"/>
              </a:ext>
            </a:extLst>
          </p:cNvPr>
          <p:cNvSpPr txBox="1"/>
          <p:nvPr/>
        </p:nvSpPr>
        <p:spPr>
          <a:xfrm>
            <a:off x="6447692" y="4280672"/>
            <a:ext cx="4527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"Elemzés indítása" gomb meghívja a perform_analysis metódust.</a:t>
            </a:r>
          </a:p>
          <a:p>
            <a:endParaRPr lang="hu-HU" dirty="0"/>
          </a:p>
          <a:p>
            <a:r>
              <a:rPr lang="hu-HU" dirty="0"/>
              <a:t>"Tovább a vizualizációhoz" gomb a select_visualization_options metódust hívja meg.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A13DE-D870-BE0F-A6AF-0057E3B65576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A felhasználó kiválaszthatja az elemzéshez szükséges oszlopokat és statisztikai eszközöket.</a:t>
            </a:r>
          </a:p>
        </p:txBody>
      </p:sp>
    </p:spTree>
    <p:extLst>
      <p:ext uri="{BB962C8B-B14F-4D97-AF65-F5344CB8AC3E}">
        <p14:creationId xmlns:p14="http://schemas.microsoft.com/office/powerpoint/2010/main" val="2830738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42A0A-4A2B-A2F8-E2C5-DD0BA23A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01C740-5AD5-0F39-89FB-54F68300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b="1" dirty="0"/>
              <a:t>Elemzés eredménye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4624FE2-EB1B-AAC1-12D5-118DA0544F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063262"/>
            <a:ext cx="2440471" cy="4383607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8DD058-E2BA-5EFC-4B3A-2E4D299F9A17}"/>
              </a:ext>
            </a:extLst>
          </p:cNvPr>
          <p:cNvSpPr txBox="1"/>
          <p:nvPr/>
        </p:nvSpPr>
        <p:spPr>
          <a:xfrm>
            <a:off x="7703404" y="2063260"/>
            <a:ext cx="3805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Numerikus elemzések</a:t>
            </a:r>
          </a:p>
          <a:p>
            <a:endParaRPr lang="hu-H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Átlag(Mean)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Medián (Median)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Szórás (Standard Deviation)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Minimum és maximum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FD2D8-2FC6-70BA-5E24-C4E8C8B06495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Szöveges eredmények vagy hibák megjelenítése egy új Tkinter ablakban.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B6F739CC-11FA-C2F8-1733-3D115B0FE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21496" y="2063261"/>
            <a:ext cx="2194849" cy="4383607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923E6A97-424E-3F30-E950-6590C5F3A8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16345" y="2063260"/>
            <a:ext cx="2194849" cy="4383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B0BFE4-5B79-D15A-7EB6-BECBB5C669B4}"/>
              </a:ext>
            </a:extLst>
          </p:cNvPr>
          <p:cNvSpPr txBox="1"/>
          <p:nvPr/>
        </p:nvSpPr>
        <p:spPr>
          <a:xfrm>
            <a:off x="7703404" y="3950153"/>
            <a:ext cx="38052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Kategorikus elemzések</a:t>
            </a:r>
          </a:p>
          <a:p>
            <a:endParaRPr lang="hu-HU" b="1" dirty="0"/>
          </a:p>
          <a:p>
            <a:r>
              <a:rPr lang="hu-HU" dirty="0"/>
              <a:t>Módusz (Mode): A leggyakrabban előforduló érték minden oszlopra.</a:t>
            </a:r>
          </a:p>
          <a:p>
            <a:endParaRPr lang="hu-HU" dirty="0"/>
          </a:p>
          <a:p>
            <a:r>
              <a:rPr lang="hu-HU" dirty="0"/>
              <a:t>Gyakoriság (Value Counts): Az egyes kategóriák előfordulásainak száma.plaintextCopy code</a:t>
            </a:r>
          </a:p>
        </p:txBody>
      </p:sp>
    </p:spTree>
    <p:extLst>
      <p:ext uri="{BB962C8B-B14F-4D97-AF65-F5344CB8AC3E}">
        <p14:creationId xmlns:p14="http://schemas.microsoft.com/office/powerpoint/2010/main" val="294853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E4FE-2150-23FA-85FE-F238721F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B9619A-C8D2-C3F8-C01C-FD21B604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lang="hu-HU" dirty="0"/>
              <a:t>Vizualizációs lehetőségek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B619C6-A0B7-3607-4BB5-13ACE20A9B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581025" y="2063262"/>
            <a:ext cx="4682637" cy="438360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6AC44D-38E2-D128-13EB-14B80244DB44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/>
                </a:solidFill>
              </a:rPr>
              <a:t>Egyéni diagramok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1C823A-C40A-74A3-FE43-578387C12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246" y="2340261"/>
            <a:ext cx="565179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Numerikus adatok: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Hisztogram: Megmutatja az értékek eloszlását.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Boxplot: Megjeleníti az adatok szórását, mediánját és kiugró értékeit.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Kategorikus adatok: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Oszlopdiagram: A kategóriák gyakoriságát jeleníti meg.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Kördiagram: A kategóriák relatív arányait mutatja.</a:t>
            </a:r>
          </a:p>
        </p:txBody>
      </p:sp>
    </p:spTree>
    <p:extLst>
      <p:ext uri="{BB962C8B-B14F-4D97-AF65-F5344CB8AC3E}">
        <p14:creationId xmlns:p14="http://schemas.microsoft.com/office/powerpoint/2010/main" val="302297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C6B4-C05E-32C4-5F78-270D974B6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1E9033-4E4A-02DD-AFED-8B23240F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kumimoji="0" lang="hu-HU" altLang="hu-H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Hisztogram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4CEF6D6-4267-4A3C-4D5E-6396C802E2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9078" y="2227263"/>
            <a:ext cx="5406794" cy="36337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CF9842-6836-F348-73C4-59234709977E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Megmutatja az értékek eloszlását.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5ED03C-3042-B83D-B6CA-DCDD517C33BA}"/>
              </a:ext>
            </a:extLst>
          </p:cNvPr>
          <p:cNvSpPr txBox="1"/>
          <p:nvPr/>
        </p:nvSpPr>
        <p:spPr>
          <a:xfrm>
            <a:off x="6341166" y="2341100"/>
            <a:ext cx="64869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sns.histplot()</a:t>
            </a:r>
            <a:r>
              <a:rPr kumimoji="0" lang="hu-HU" altLang="hu-H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Seaborn metódust használja.</a:t>
            </a:r>
            <a:endParaRPr kumimoji="0" lang="hu-HU" altLang="hu-HU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u-HU" sz="1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A sűrűségbecslés segítségével az életkor adatainak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valószínűségi eloszlását lehet megvizsgálni,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egy folyamatos eloszlásgörbét ad.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ábrán opcionálisan megjeleníti: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átlagot (</a:t>
            </a:r>
            <a:r>
              <a:rPr kumimoji="0" lang="hu-HU" altLang="hu-H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plt.axvline()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piros vonal),</a:t>
            </a:r>
            <a:endParaRPr kumimoji="0" lang="hu-HU" altLang="hu-H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mediánt (zöld vonal).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A9B11-9ED6-91D9-64C1-E399A4F815ED}"/>
              </a:ext>
            </a:extLst>
          </p:cNvPr>
          <p:cNvSpPr txBox="1"/>
          <p:nvPr/>
        </p:nvSpPr>
        <p:spPr>
          <a:xfrm>
            <a:off x="6341166" y="495875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sns.histplot(numeric_data[col], kde=True)</a:t>
            </a:r>
          </a:p>
          <a:p>
            <a:r>
              <a:rPr lang="hu-HU" dirty="0"/>
              <a:t>plt.axvline(analysis_results['numeric']['mean'][col], color='r', linestyle='dashed', linewidth=2, label='Átlag')</a:t>
            </a:r>
          </a:p>
          <a:p>
            <a:r>
              <a:rPr lang="hu-HU" dirty="0"/>
              <a:t>plt.axvline(analysis_results['numeric']['median'][col], color='g', linestyle='dotted', linewidth=2, label='Medián')</a:t>
            </a:r>
          </a:p>
        </p:txBody>
      </p:sp>
    </p:spTree>
    <p:extLst>
      <p:ext uri="{BB962C8B-B14F-4D97-AF65-F5344CB8AC3E}">
        <p14:creationId xmlns:p14="http://schemas.microsoft.com/office/powerpoint/2010/main" val="1977338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D08FB-CEEC-264A-78AB-BE26BE54B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3EAB24-B7D6-9BE4-6A22-148110A6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30927"/>
          </a:xfrm>
        </p:spPr>
        <p:txBody>
          <a:bodyPr rtlCol="0">
            <a:normAutofit fontScale="90000"/>
          </a:bodyPr>
          <a:lstStyle/>
          <a:p>
            <a:pPr rtl="0"/>
            <a:r>
              <a:rPr kumimoji="0" lang="hu-HU" altLang="hu-HU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Hisztogram</a:t>
            </a:r>
            <a:endParaRPr lang="hu-H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715746-0FBA-B40B-ADF7-7798F8D161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81025" y="2359283"/>
            <a:ext cx="5422900" cy="33697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3E596-CE44-ED41-FDBA-D987372CFBFD}"/>
              </a:ext>
            </a:extLst>
          </p:cNvPr>
          <p:cNvSpPr txBox="1"/>
          <p:nvPr/>
        </p:nvSpPr>
        <p:spPr>
          <a:xfrm>
            <a:off x="715108" y="1160585"/>
            <a:ext cx="106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Megmutatja az értékek eloszlását.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25A7B-BEE0-9C50-13D0-4FC8183CC05E}"/>
              </a:ext>
            </a:extLst>
          </p:cNvPr>
          <p:cNvSpPr txBox="1"/>
          <p:nvPr/>
        </p:nvSpPr>
        <p:spPr>
          <a:xfrm>
            <a:off x="6341166" y="2341100"/>
            <a:ext cx="64869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sns.histplot()</a:t>
            </a:r>
            <a:r>
              <a:rPr kumimoji="0" lang="hu-HU" altLang="hu-H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Seaborn metódust használja.</a:t>
            </a:r>
            <a:endParaRPr kumimoji="0" lang="hu-HU" altLang="hu-HU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hu-HU" sz="16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A sűrűségbecslés segítségével az életkor adatainak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valószínűségi eloszlását lehet megvizsgálni,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hu-HU" sz="1600" dirty="0"/>
              <a:t>egy folyamatos eloszlásgörbét ad.</a:t>
            </a: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u-HU" altLang="hu-H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ábrán opcionálisan megjeleníti: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 átlagot (</a:t>
            </a:r>
            <a:r>
              <a:rPr kumimoji="0" lang="hu-HU" altLang="hu-H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plt.axvline()</a:t>
            </a:r>
            <a:r>
              <a:rPr kumimoji="0" lang="hu-HU" altLang="hu-H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hu-HU" altLang="hu-H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piros vonal),</a:t>
            </a:r>
            <a:endParaRPr kumimoji="0" lang="hu-HU" altLang="hu-H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u-HU" altLang="hu-H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mediánt (zöld vonal).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u-HU" altLang="hu-H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6C7B0-DA2E-3942-2DC4-83582CE35F0A}"/>
              </a:ext>
            </a:extLst>
          </p:cNvPr>
          <p:cNvSpPr txBox="1"/>
          <p:nvPr/>
        </p:nvSpPr>
        <p:spPr>
          <a:xfrm>
            <a:off x="6341166" y="495875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sns.histplot(numeric_data[col], kde=True)</a:t>
            </a:r>
          </a:p>
          <a:p>
            <a:r>
              <a:rPr lang="hu-HU" dirty="0"/>
              <a:t>plt.axvline(analysis_results['numeric']['mean'][col], color='r', linestyle='dashed', linewidth=2, label='Átlag')</a:t>
            </a:r>
          </a:p>
          <a:p>
            <a:r>
              <a:rPr lang="hu-HU" dirty="0"/>
              <a:t>plt.axvline(analysis_results['numeric']['median'][col], color='g', linestyle='dotted', linewidth=2, label='Medián')</a:t>
            </a:r>
          </a:p>
        </p:txBody>
      </p:sp>
    </p:spTree>
    <p:extLst>
      <p:ext uri="{BB962C8B-B14F-4D97-AF65-F5344CB8AC3E}">
        <p14:creationId xmlns:p14="http://schemas.microsoft.com/office/powerpoint/2010/main" val="3955625363"/>
      </p:ext>
    </p:extLst>
  </p:cSld>
  <p:clrMapOvr>
    <a:masterClrMapping/>
  </p:clrMapOvr>
</p:sld>
</file>

<file path=ppt/theme/theme1.xml><?xml version="1.0" encoding="utf-8"?>
<a:theme xmlns:a="http://schemas.openxmlformats.org/drawingml/2006/main" name="Osztalé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2032</Words>
  <Application>Microsoft Office PowerPoint</Application>
  <PresentationFormat>Widescreen</PresentationFormat>
  <Paragraphs>276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Unicode MS</vt:lpstr>
      <vt:lpstr>Calibri</vt:lpstr>
      <vt:lpstr>Gill Sans MT</vt:lpstr>
      <vt:lpstr>Wingdings 2</vt:lpstr>
      <vt:lpstr>Osztalék</vt:lpstr>
      <vt:lpstr>Adat Elemzés</vt:lpstr>
      <vt:lpstr>AblaKOK</vt:lpstr>
      <vt:lpstr>Canvas</vt:lpstr>
      <vt:lpstr>Adatbeolvasás</vt:lpstr>
      <vt:lpstr>Adat Analízis opciók</vt:lpstr>
      <vt:lpstr>Elemzés eredménye</vt:lpstr>
      <vt:lpstr>Vizualizációs lehetőségek </vt:lpstr>
      <vt:lpstr>Hisztogram</vt:lpstr>
      <vt:lpstr>Hisztogram</vt:lpstr>
      <vt:lpstr>Boxplot</vt:lpstr>
      <vt:lpstr>Oszlopdiagram (Bar Chart)</vt:lpstr>
      <vt:lpstr>Kördiagram (Pie Chart)</vt:lpstr>
      <vt:lpstr>Vizualizációs lehetőségek </vt:lpstr>
      <vt:lpstr>Szórásdiagram (Scatter Plot)</vt:lpstr>
      <vt:lpstr>Páros diagram (Pair Plot):</vt:lpstr>
      <vt:lpstr>Hőtérkép (Heatmap)</vt:lpstr>
      <vt:lpstr>Hőtérkép (Heatmap)</vt:lpstr>
      <vt:lpstr>Csoportosított oszlopdiagram</vt:lpstr>
      <vt:lpstr>Csoportosított oszlopdiagram</vt:lpstr>
      <vt:lpstr>Csoportosított oszlopdiagram</vt:lpstr>
      <vt:lpstr>Két kategorikus változó diagramja</vt:lpstr>
      <vt:lpstr>Két kategorikus változó diagramja</vt:lpstr>
      <vt:lpstr>Két kategorikus változó diagramja</vt:lpstr>
      <vt:lpstr>HIbakezelés</vt:lpstr>
      <vt:lpstr>Tovább fejlesztési lehetőségek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Bence Bognár</dc:creator>
  <cp:lastModifiedBy>Bence Bognár</cp:lastModifiedBy>
  <cp:revision>16</cp:revision>
  <dcterms:created xsi:type="dcterms:W3CDTF">2024-12-16T12:45:31Z</dcterms:created>
  <dcterms:modified xsi:type="dcterms:W3CDTF">2024-12-16T17:49:08Z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